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258" r:id="rId3"/>
    <p:sldId id="257" r:id="rId4"/>
    <p:sldId id="267" r:id="rId5"/>
    <p:sldId id="261" r:id="rId6"/>
    <p:sldId id="263" r:id="rId7"/>
    <p:sldId id="264" r:id="rId8"/>
    <p:sldId id="262" r:id="rId9"/>
    <p:sldId id="266" r:id="rId10"/>
    <p:sldId id="279" r:id="rId11"/>
    <p:sldId id="280" r:id="rId12"/>
    <p:sldId id="268" r:id="rId13"/>
    <p:sldId id="269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B3289-DA0F-4A19-B41D-4A8CB11D32CE}" type="datetimeFigureOut">
              <a:rPr lang="id-ID" smtClean="0"/>
              <a:t>04/03/2014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0F595-0A8C-45B4-9BAE-C9182EF564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741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0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0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77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28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id-ID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96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3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0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8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1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2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2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3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4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762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Pengantar</a:t>
            </a:r>
            <a:endParaRPr lang="id-ID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400800" cy="1143000"/>
          </a:xfrm>
        </p:spPr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Single factor productivity</a:t>
            </a:r>
          </a:p>
          <a:p>
            <a:pPr lvl="1"/>
            <a:r>
              <a:rPr lang="en-US" sz="2000" dirty="0" err="1" smtClean="0"/>
              <a:t>Misalnya</a:t>
            </a:r>
            <a:r>
              <a:rPr lang="en-US" sz="2000" dirty="0" smtClean="0"/>
              <a:t> : </a:t>
            </a:r>
          </a:p>
          <a:p>
            <a:pPr lvl="2">
              <a:buFont typeface="Wingdings" pitchFamily="2" charset="2"/>
              <a:buChar char="ü"/>
            </a:pPr>
            <a:r>
              <a:rPr lang="en-US" sz="1800" dirty="0" smtClean="0"/>
              <a:t>Output = 1000</a:t>
            </a:r>
          </a:p>
          <a:p>
            <a:pPr lvl="2">
              <a:buFont typeface="Wingdings" pitchFamily="2" charset="2"/>
              <a:buChar char="ü"/>
            </a:pPr>
            <a:r>
              <a:rPr lang="en-US" sz="1800" dirty="0" smtClean="0"/>
              <a:t>Jam </a:t>
            </a:r>
            <a:r>
              <a:rPr lang="en-US" sz="1800" dirty="0" err="1" smtClean="0"/>
              <a:t>kerja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= 250</a:t>
            </a:r>
          </a:p>
          <a:p>
            <a:pPr lvl="2">
              <a:buFont typeface="Wingdings" pitchFamily="2" charset="2"/>
              <a:buChar char="ü"/>
            </a:pP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Produktivitas</a:t>
            </a:r>
            <a:r>
              <a:rPr lang="en-US" sz="1800" dirty="0" smtClean="0"/>
              <a:t> = 1000/250 = 4 unit per jam </a:t>
            </a:r>
            <a:r>
              <a:rPr lang="en-US" sz="1800" dirty="0" err="1" smtClean="0"/>
              <a:t>kerja</a:t>
            </a:r>
            <a:endParaRPr lang="en-US" sz="18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00050"/>
            <a:r>
              <a:rPr lang="en-US" dirty="0" smtClean="0"/>
              <a:t>Multi </a:t>
            </a:r>
            <a:r>
              <a:rPr lang="en-US" dirty="0"/>
              <a:t>factor </a:t>
            </a:r>
            <a:r>
              <a:rPr lang="en-US" dirty="0" smtClean="0"/>
              <a:t>productivity</a:t>
            </a:r>
          </a:p>
          <a:p>
            <a:pPr marL="800100" lvl="1"/>
            <a:r>
              <a:rPr lang="en-US" sz="1800" dirty="0" err="1" smtClean="0"/>
              <a:t>Misalnya</a:t>
            </a:r>
            <a:r>
              <a:rPr lang="en-US" sz="1800" dirty="0" smtClean="0"/>
              <a:t> :</a:t>
            </a:r>
          </a:p>
          <a:p>
            <a:pPr marL="1314450" lvl="2" indent="-342900">
              <a:buFont typeface="Wingdings" pitchFamily="2" charset="2"/>
              <a:buChar char="ü"/>
            </a:pPr>
            <a:r>
              <a:rPr lang="en-US" sz="1800" dirty="0" smtClean="0"/>
              <a:t>Output = 100 unit</a:t>
            </a:r>
          </a:p>
          <a:p>
            <a:pPr marL="1314450" lvl="2" indent="-342900">
              <a:buFont typeface="Wingdings" pitchFamily="2" charset="2"/>
              <a:buChar char="ü"/>
            </a:pP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upah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= 300</a:t>
            </a:r>
          </a:p>
          <a:p>
            <a:pPr marL="1314450" lvl="2" indent="-342900">
              <a:buFont typeface="Wingdings" pitchFamily="2" charset="2"/>
              <a:buChar char="ü"/>
            </a:pP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bakar</a:t>
            </a:r>
            <a:r>
              <a:rPr lang="en-US" sz="1800" dirty="0" smtClean="0"/>
              <a:t> = 200</a:t>
            </a:r>
          </a:p>
          <a:p>
            <a:pPr marL="1314450" lvl="2" indent="-342900">
              <a:buFont typeface="Wingdings" pitchFamily="2" charset="2"/>
              <a:buChar char="ü"/>
            </a:pP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produktivitas</a:t>
            </a:r>
            <a:r>
              <a:rPr lang="en-US" sz="1800" dirty="0" smtClean="0"/>
              <a:t> = 1000/ (300+200) = 0,2 unit per dollar</a:t>
            </a:r>
          </a:p>
          <a:p>
            <a:pPr marL="800100" lvl="1"/>
            <a:endParaRPr lang="en-US" dirty="0"/>
          </a:p>
          <a:p>
            <a:pPr marL="457200" lvl="1" indent="0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613947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6096000" cy="1143000"/>
          </a:xfrm>
        </p:spPr>
        <p:txBody>
          <a:bodyPr/>
          <a:lstStyle/>
          <a:p>
            <a:r>
              <a:rPr lang="en-US" sz="3200" dirty="0" err="1" smtClean="0"/>
              <a:t>Tantangan</a:t>
            </a:r>
            <a:r>
              <a:rPr lang="en-US" sz="3200" dirty="0" smtClean="0"/>
              <a:t> : </a:t>
            </a:r>
            <a:r>
              <a:rPr lang="en-US" sz="3200" dirty="0" err="1" smtClean="0"/>
              <a:t>Mengukur</a:t>
            </a:r>
            <a:r>
              <a:rPr lang="en-US" sz="3200" dirty="0" smtClean="0"/>
              <a:t> </a:t>
            </a:r>
            <a:r>
              <a:rPr lang="en-US" sz="3200" dirty="0" err="1" smtClean="0"/>
              <a:t>produktivitas</a:t>
            </a:r>
            <a:r>
              <a:rPr lang="en-US" sz="3200" dirty="0" smtClean="0"/>
              <a:t> </a:t>
            </a:r>
            <a:r>
              <a:rPr lang="en-US" sz="3200" dirty="0" err="1" smtClean="0"/>
              <a:t>sektor</a:t>
            </a:r>
            <a:r>
              <a:rPr lang="en-US" sz="3200" dirty="0" smtClean="0"/>
              <a:t> </a:t>
            </a:r>
            <a:r>
              <a:rPr lang="en-US" sz="3200" dirty="0" err="1" smtClean="0"/>
              <a:t>jasa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124200"/>
          </a:xfrm>
        </p:spPr>
        <p:txBody>
          <a:bodyPr/>
          <a:lstStyle/>
          <a:p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padat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endParaRPr lang="en-US" sz="2800" dirty="0" smtClean="0"/>
          </a:p>
          <a:p>
            <a:r>
              <a:rPr lang="en-US" sz="2800" dirty="0" smtClean="0"/>
              <a:t>Tingkat </a:t>
            </a:r>
            <a:r>
              <a:rPr lang="en-US" sz="2800" dirty="0" err="1" smtClean="0"/>
              <a:t>kostumisasi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(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keinginan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intelektual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profesional</a:t>
            </a:r>
            <a:endParaRPr lang="en-US" sz="2800" dirty="0"/>
          </a:p>
          <a:p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dimekanisasi</a:t>
            </a:r>
            <a:r>
              <a:rPr lang="en-US" sz="2800" dirty="0" smtClean="0"/>
              <a:t>/</a:t>
            </a:r>
            <a:r>
              <a:rPr lang="en-US" sz="2800" dirty="0" err="1" smtClean="0"/>
              <a:t>diotomatisasi</a:t>
            </a:r>
            <a:endParaRPr lang="en-US" sz="2800" dirty="0" smtClean="0"/>
          </a:p>
          <a:p>
            <a:r>
              <a:rPr lang="en-US" sz="2800" dirty="0" err="1" smtClean="0"/>
              <a:t>Kualitasnya</a:t>
            </a:r>
            <a:r>
              <a:rPr lang="en-US" sz="2800" dirty="0" smtClean="0"/>
              <a:t>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dievaluasi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648542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971800"/>
          </a:xfrm>
        </p:spPr>
        <p:txBody>
          <a:bodyPr/>
          <a:lstStyle/>
          <a:p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: ± 10% </a:t>
            </a:r>
            <a:r>
              <a:rPr lang="en-US" sz="2800" dirty="0" err="1" smtClean="0"/>
              <a:t>berkontribusi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produktivitas</a:t>
            </a:r>
            <a:endParaRPr lang="en-US" sz="2800" dirty="0" smtClean="0"/>
          </a:p>
          <a:p>
            <a:r>
              <a:rPr lang="en-US" sz="2800" dirty="0" smtClean="0"/>
              <a:t>Modal </a:t>
            </a:r>
            <a:r>
              <a:rPr lang="en-US" sz="2800" dirty="0"/>
              <a:t>: ± </a:t>
            </a:r>
            <a:r>
              <a:rPr lang="en-US" sz="2800" dirty="0" smtClean="0"/>
              <a:t>38% </a:t>
            </a:r>
            <a:r>
              <a:rPr lang="en-US" sz="2800" dirty="0" err="1"/>
              <a:t>berkontribusi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produktivitas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/>
              <a:t>: ± </a:t>
            </a:r>
            <a:r>
              <a:rPr lang="en-US" sz="2800" dirty="0" smtClean="0"/>
              <a:t>52% </a:t>
            </a:r>
            <a:r>
              <a:rPr lang="en-US" sz="2800" dirty="0" err="1"/>
              <a:t>berkontribusi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 smtClean="0"/>
              <a:t>produktivitas</a:t>
            </a:r>
            <a:endParaRPr lang="en-US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868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8331"/>
            <a:ext cx="8229600" cy="3162869"/>
          </a:xfrm>
        </p:spPr>
        <p:txBody>
          <a:bodyPr/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(</a:t>
            </a:r>
            <a:r>
              <a:rPr lang="en-US" dirty="0" err="1" smtClean="0"/>
              <a:t>ramah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/</a:t>
            </a:r>
            <a:r>
              <a:rPr lang="en-US" dirty="0" err="1" smtClean="0"/>
              <a:t>aturan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894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“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Hard Rock Café”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(</a:t>
            </a:r>
            <a:r>
              <a:rPr lang="en-US" sz="2000" dirty="0" err="1" smtClean="0"/>
              <a:t>Heizer</a:t>
            </a:r>
            <a:r>
              <a:rPr lang="en-US" sz="2000" dirty="0" smtClean="0"/>
              <a:t>-Render, 2009 : p2)</a:t>
            </a:r>
          </a:p>
          <a:p>
            <a:r>
              <a:rPr lang="en-US" sz="2000" dirty="0" smtClean="0"/>
              <a:t>“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Produktivitas</a:t>
            </a:r>
            <a:r>
              <a:rPr lang="en-US" sz="2000" dirty="0" smtClean="0"/>
              <a:t> di Starbucks”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(</a:t>
            </a:r>
            <a:r>
              <a:rPr lang="en-US" sz="2000" dirty="0" err="1"/>
              <a:t>Heizer</a:t>
            </a:r>
            <a:r>
              <a:rPr lang="en-US" sz="2000" dirty="0"/>
              <a:t>-Render, 2009 : </a:t>
            </a:r>
            <a:r>
              <a:rPr lang="en-US" sz="2000" dirty="0" smtClean="0"/>
              <a:t>p20) </a:t>
            </a:r>
          </a:p>
          <a:p>
            <a:r>
              <a:rPr lang="en-US" sz="2000" dirty="0" smtClean="0"/>
              <a:t>“ Taco Bell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“</a:t>
            </a:r>
            <a:r>
              <a:rPr lang="en-US" sz="2000" dirty="0"/>
              <a:t>(</a:t>
            </a:r>
            <a:r>
              <a:rPr lang="en-US" sz="2000" dirty="0" err="1"/>
              <a:t>Heizer</a:t>
            </a:r>
            <a:r>
              <a:rPr lang="en-US" sz="2000" dirty="0"/>
              <a:t>-Render, 2009 : </a:t>
            </a:r>
            <a:r>
              <a:rPr lang="en-US" sz="2000" dirty="0" smtClean="0"/>
              <a:t>p27)</a:t>
            </a:r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05155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400"/>
            <a:ext cx="6553200" cy="1470025"/>
          </a:xfrm>
        </p:spPr>
        <p:txBody>
          <a:bodyPr/>
          <a:lstStyle/>
          <a:p>
            <a:r>
              <a:rPr lang="en-US" sz="3600" dirty="0" err="1" smtClean="0"/>
              <a:t>Pemahaman</a:t>
            </a:r>
            <a:r>
              <a:rPr lang="en-US" sz="3600" dirty="0" smtClean="0"/>
              <a:t> </a:t>
            </a:r>
            <a:r>
              <a:rPr lang="en-US" sz="3600" dirty="0" err="1" smtClean="0"/>
              <a:t>mengenai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</a:t>
            </a:r>
            <a:r>
              <a:rPr lang="en-US" sz="3600" dirty="0" err="1" smtClean="0"/>
              <a:t>Operasi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153400" cy="2971800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chemeClr val="tx1"/>
                </a:solidFill>
              </a:rPr>
              <a:t>Produksi</a:t>
            </a:r>
            <a:r>
              <a:rPr lang="en-US" sz="2400" b="1" dirty="0" smtClean="0">
                <a:solidFill>
                  <a:schemeClr val="tx1"/>
                </a:solidFill>
              </a:rPr>
              <a:t> 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merupakan</a:t>
            </a:r>
            <a:r>
              <a:rPr lang="en-US" sz="2400" dirty="0">
                <a:solidFill>
                  <a:schemeClr val="tx1"/>
                </a:solidFill>
              </a:rPr>
              <a:t> proses </a:t>
            </a:r>
            <a:r>
              <a:rPr lang="en-US" sz="2400" dirty="0" err="1">
                <a:solidFill>
                  <a:schemeClr val="tx1"/>
                </a:solidFill>
              </a:rPr>
              <a:t>menciptakan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produk</a:t>
            </a:r>
            <a:r>
              <a:rPr lang="en-US" sz="2400" dirty="0">
                <a:solidFill>
                  <a:schemeClr val="tx1"/>
                </a:solidFill>
              </a:rPr>
              <a:t> (tangible/intangible) </a:t>
            </a:r>
            <a:r>
              <a:rPr lang="en-US" sz="2400" dirty="0" err="1">
                <a:solidFill>
                  <a:schemeClr val="tx1"/>
                </a:solidFill>
              </a:rPr>
              <a:t>baik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berupa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jasa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chemeClr val="tx1"/>
                </a:solidFill>
              </a:rPr>
              <a:t>Manajemen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Operasi</a:t>
            </a:r>
            <a:r>
              <a:rPr lang="en-US" sz="2400" b="1" dirty="0" smtClean="0">
                <a:solidFill>
                  <a:schemeClr val="tx1"/>
                </a:solidFill>
              </a:rPr>
              <a:t> :</a:t>
            </a: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</a:rPr>
              <a:t>Aktivitas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menghasilkan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jasa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</a:rPr>
              <a:t>Aktivitas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mengubah</a:t>
            </a:r>
            <a:r>
              <a:rPr lang="en-US" sz="2400" dirty="0" smtClean="0">
                <a:solidFill>
                  <a:schemeClr val="tx1"/>
                </a:solidFill>
              </a:rPr>
              <a:t> input </a:t>
            </a:r>
            <a:r>
              <a:rPr lang="en-US" sz="2400" dirty="0" err="1" smtClean="0">
                <a:solidFill>
                  <a:schemeClr val="tx1"/>
                </a:solidFill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</a:rPr>
              <a:t> output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39109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“</a:t>
            </a:r>
            <a:r>
              <a:rPr lang="en-US" sz="2000" b="1" dirty="0" err="1">
                <a:solidFill>
                  <a:srgbClr val="0070C0"/>
                </a:solidFill>
              </a:rPr>
              <a:t>Merupakan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aktivitas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produksi</a:t>
            </a:r>
            <a:r>
              <a:rPr lang="en-US" sz="2000" b="1" dirty="0">
                <a:solidFill>
                  <a:srgbClr val="0070C0"/>
                </a:solidFill>
              </a:rPr>
              <a:t> yang </a:t>
            </a:r>
            <a:r>
              <a:rPr lang="en-US" sz="2000" b="1" dirty="0" err="1">
                <a:solidFill>
                  <a:srgbClr val="0070C0"/>
                </a:solidFill>
              </a:rPr>
              <a:t>berlangsung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dalam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organisasi</a:t>
            </a:r>
            <a:r>
              <a:rPr lang="en-US" sz="2000" b="1" dirty="0">
                <a:solidFill>
                  <a:srgbClr val="0070C0"/>
                </a:solidFill>
              </a:rPr>
              <a:t>”</a:t>
            </a:r>
            <a:endParaRPr lang="id-ID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6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Pemahaman</a:t>
            </a:r>
            <a:r>
              <a:rPr lang="en-US" sz="3600" dirty="0"/>
              <a:t> </a:t>
            </a:r>
            <a:r>
              <a:rPr lang="en-US" sz="3600" dirty="0" err="1"/>
              <a:t>mengenai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3600" dirty="0" err="1"/>
              <a:t>Manajemen</a:t>
            </a:r>
            <a:r>
              <a:rPr lang="en-US" sz="3600" dirty="0"/>
              <a:t> </a:t>
            </a:r>
            <a:r>
              <a:rPr lang="en-US" sz="3600" dirty="0" err="1"/>
              <a:t>Operasi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1401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Operation Management</a:t>
            </a:r>
            <a:r>
              <a:rPr lang="en-US" sz="2400" dirty="0" smtClean="0"/>
              <a:t> : </a:t>
            </a:r>
            <a:r>
              <a:rPr lang="en-US" sz="2400" i="1" dirty="0" smtClean="0"/>
              <a:t>is the set of activities that creates value in the form of goods and services by transforming inputs into outputs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38200" y="3518132"/>
            <a:ext cx="7543800" cy="2120668"/>
            <a:chOff x="838200" y="3594332"/>
            <a:chExt cx="7543800" cy="2120668"/>
          </a:xfrm>
        </p:grpSpPr>
        <p:sp>
          <p:nvSpPr>
            <p:cNvPr id="4" name="Rectangle 3"/>
            <p:cNvSpPr/>
            <p:nvPr/>
          </p:nvSpPr>
          <p:spPr>
            <a:xfrm>
              <a:off x="838200" y="4114800"/>
              <a:ext cx="2514600" cy="9906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INPUT</a:t>
              </a:r>
              <a:endParaRPr lang="id-ID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867400" y="4114800"/>
              <a:ext cx="2514600" cy="99060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</a:t>
              </a:r>
              <a:endParaRPr lang="id-ID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3505200" y="4267200"/>
              <a:ext cx="2209800" cy="68580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6600" y="3594332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Transform Process</a:t>
              </a:r>
              <a:endParaRPr lang="id-ID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400" y="5345668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Value added</a:t>
              </a:r>
              <a:endParaRPr lang="id-ID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666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79438"/>
            <a:ext cx="5715000" cy="639762"/>
          </a:xfrm>
        </p:spPr>
        <p:txBody>
          <a:bodyPr/>
          <a:lstStyle/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Vs</a:t>
            </a:r>
            <a:r>
              <a:rPr lang="en-US" sz="3600" dirty="0" smtClean="0"/>
              <a:t> </a:t>
            </a:r>
            <a:r>
              <a:rPr lang="en-US" sz="3600" dirty="0" err="1" smtClean="0"/>
              <a:t>Jasa</a:t>
            </a:r>
            <a:endParaRPr lang="id-ID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822154"/>
              </p:ext>
            </p:extLst>
          </p:nvPr>
        </p:nvGraphicFramePr>
        <p:xfrm>
          <a:off x="381000" y="1325880"/>
          <a:ext cx="8382000" cy="43891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191000"/>
                <a:gridCol w="4191000"/>
              </a:tblGrid>
              <a:tr h="35803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Ciri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ciri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Barang</a:t>
                      </a:r>
                      <a:endParaRPr lang="id-ID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Ciri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ciri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Jasa</a:t>
                      </a:r>
                      <a:endParaRPr lang="id-ID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80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dijual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kembali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Penjualan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kembali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biasa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dilakukan</a:t>
                      </a:r>
                      <a:endParaRPr lang="id-ID" dirty="0"/>
                    </a:p>
                  </a:txBody>
                  <a:tcPr/>
                </a:tc>
              </a:tr>
              <a:tr h="3580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dijadikan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persediaan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Banyak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disimpan</a:t>
                      </a:r>
                      <a:endParaRPr lang="id-ID" dirty="0"/>
                    </a:p>
                  </a:txBody>
                  <a:tcPr/>
                </a:tc>
              </a:tr>
              <a:tr h="3580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Beberapa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aspek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diukur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Banyak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aspek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sulit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diukur</a:t>
                      </a:r>
                      <a:endParaRPr lang="id-ID" dirty="0"/>
                    </a:p>
                  </a:txBody>
                  <a:tcPr/>
                </a:tc>
              </a:tr>
              <a:tr h="6179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Penjualan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berbeda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Penjualan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biasanya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merupakan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bagian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jasa</a:t>
                      </a:r>
                      <a:endParaRPr lang="id-ID" dirty="0"/>
                    </a:p>
                  </a:txBody>
                  <a:tcPr/>
                </a:tc>
              </a:tr>
              <a:tr h="6179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dipindahkan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Penyedia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jasa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bukan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jasa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biasanya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berpindah</a:t>
                      </a:r>
                      <a:endParaRPr lang="id-ID" dirty="0"/>
                    </a:p>
                  </a:txBody>
                  <a:tcPr/>
                </a:tc>
              </a:tr>
              <a:tr h="6179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fasilitas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mempengaruhi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biaya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fasilitas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penting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hubungan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pelanggan</a:t>
                      </a:r>
                      <a:endParaRPr lang="id-ID" dirty="0"/>
                    </a:p>
                  </a:txBody>
                  <a:tcPr/>
                </a:tc>
              </a:tr>
              <a:tr h="6179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Mudah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diproduksi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secara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otomatis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biasanya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sulit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diproduksi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otomatis</a:t>
                      </a:r>
                      <a:endParaRPr lang="id-ID" dirty="0"/>
                    </a:p>
                  </a:txBody>
                  <a:tcPr/>
                </a:tc>
              </a:tr>
              <a:tr h="3580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Penghasilannya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nyata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Penghasilannya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jasa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nyata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08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2209800"/>
          </a:xfrm>
        </p:spPr>
        <p:txBody>
          <a:bodyPr/>
          <a:lstStyle/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kompleksnya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– </a:t>
            </a:r>
            <a:r>
              <a:rPr lang="en-US" sz="2400" i="1" dirty="0" err="1" smtClean="0"/>
              <a:t>kebutuhan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keinginan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konsumen</a:t>
            </a:r>
            <a:r>
              <a:rPr lang="en-US" sz="2400" dirty="0" smtClean="0"/>
              <a:t> –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memisahkan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Produk</a:t>
            </a:r>
            <a:r>
              <a:rPr lang="en-US" sz="2400" dirty="0" smtClean="0"/>
              <a:t> :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(</a:t>
            </a:r>
            <a:r>
              <a:rPr lang="en-US" sz="2400" dirty="0" err="1" smtClean="0"/>
              <a:t>produk</a:t>
            </a:r>
            <a:r>
              <a:rPr lang="en-US" sz="2400" dirty="0" smtClean="0"/>
              <a:t> tangible)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(</a:t>
            </a:r>
            <a:r>
              <a:rPr lang="en-US" sz="2400" dirty="0" err="1" smtClean="0"/>
              <a:t>produk</a:t>
            </a:r>
            <a:r>
              <a:rPr lang="en-US" sz="2400" dirty="0" smtClean="0"/>
              <a:t> intangible)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9200" y="848380"/>
            <a:ext cx="632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“Most Goods contain a Service vice versa”</a:t>
            </a:r>
            <a:endParaRPr lang="id-ID" sz="2800" i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614149" y="3886200"/>
            <a:ext cx="8072651" cy="1828800"/>
            <a:chOff x="614149" y="3581400"/>
            <a:chExt cx="8072651" cy="1828800"/>
          </a:xfrm>
        </p:grpSpPr>
        <p:sp>
          <p:nvSpPr>
            <p:cNvPr id="7" name="Rectangle 6"/>
            <p:cNvSpPr/>
            <p:nvPr/>
          </p:nvSpPr>
          <p:spPr>
            <a:xfrm>
              <a:off x="4572000" y="4152900"/>
              <a:ext cx="3962400" cy="3429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JASA</a:t>
              </a:r>
              <a:endParaRPr lang="id-ID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4149" y="4152900"/>
              <a:ext cx="3962400" cy="3429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BARANG</a:t>
              </a:r>
              <a:endParaRPr lang="id-ID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81400" y="35814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PRODUK</a:t>
              </a:r>
              <a:endParaRPr lang="id-ID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43400" y="4572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0 %</a:t>
              </a:r>
              <a:endParaRPr lang="id-ID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48600" y="4579245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100 %</a:t>
              </a:r>
              <a:endParaRPr lang="id-ID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4149" y="4588765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100 %</a:t>
              </a:r>
              <a:endParaRPr lang="id-ID" dirty="0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614149" y="4958096"/>
              <a:ext cx="7920251" cy="452104"/>
            </a:xfrm>
            <a:prstGeom prst="left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RANGE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23472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Mengapa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?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1242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MO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–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,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,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–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produktif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Memahami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operasional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–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memakan</a:t>
            </a:r>
            <a:r>
              <a:rPr lang="en-US" sz="2400" dirty="0" smtClean="0"/>
              <a:t> </a:t>
            </a:r>
            <a:r>
              <a:rPr lang="en-US" sz="2400" dirty="0" err="1" smtClean="0"/>
              <a:t>porsi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–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7718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Mengapa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?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: </a:t>
            </a:r>
            <a:r>
              <a:rPr lang="en-US" sz="2000" dirty="0" err="1" smtClean="0"/>
              <a:t>profitabilitas</a:t>
            </a:r>
            <a:endParaRPr lang="en-US" sz="2000" dirty="0" smtClean="0"/>
          </a:p>
          <a:p>
            <a:r>
              <a:rPr lang="en-US" sz="2000" dirty="0" err="1" smtClean="0"/>
              <a:t>Kaitan</a:t>
            </a:r>
            <a:r>
              <a:rPr lang="en-US" sz="2000" dirty="0" smtClean="0"/>
              <a:t> </a:t>
            </a:r>
            <a:r>
              <a:rPr lang="en-US" sz="2000" dirty="0" err="1" smtClean="0"/>
              <a:t>erat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Efektifitas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Efisiensi</a:t>
            </a:r>
            <a:endParaRPr lang="en-US" sz="2000" dirty="0" smtClean="0"/>
          </a:p>
          <a:p>
            <a:r>
              <a:rPr lang="en-US" sz="2000" dirty="0" smtClean="0"/>
              <a:t>Proses </a:t>
            </a:r>
            <a:r>
              <a:rPr lang="en-US" sz="2000" dirty="0" err="1" smtClean="0"/>
              <a:t>memakan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endParaRPr lang="en-US" sz="2000" dirty="0" smtClean="0"/>
          </a:p>
          <a:p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F.W. Taylor</a:t>
            </a:r>
          </a:p>
          <a:p>
            <a:pPr lvl="1"/>
            <a:r>
              <a:rPr lang="en-US" sz="2000" dirty="0" smtClean="0"/>
              <a:t>Matching employees to the right job</a:t>
            </a:r>
          </a:p>
          <a:p>
            <a:pPr lvl="1"/>
            <a:r>
              <a:rPr lang="en-US" sz="2000" dirty="0" smtClean="0"/>
              <a:t>Providing proper training</a:t>
            </a:r>
          </a:p>
          <a:p>
            <a:pPr lvl="1"/>
            <a:r>
              <a:rPr lang="en-US" sz="2000" dirty="0" smtClean="0"/>
              <a:t>Providing proper work methods and tools</a:t>
            </a:r>
          </a:p>
          <a:p>
            <a:pPr lvl="1"/>
            <a:r>
              <a:rPr lang="en-US" sz="2000" dirty="0" smtClean="0"/>
              <a:t>Establishing legitimate incentives related to work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dirty="0" smtClean="0"/>
              <a:t>  “Do the right thing and doing the job well”</a:t>
            </a:r>
          </a:p>
          <a:p>
            <a:pPr algn="ctr"/>
            <a:endParaRPr lang="en-US" sz="2000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665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5105400" cy="808038"/>
          </a:xfrm>
        </p:spPr>
        <p:txBody>
          <a:bodyPr/>
          <a:lstStyle/>
          <a:p>
            <a:r>
              <a:rPr lang="en-US" sz="3200" dirty="0" smtClean="0"/>
              <a:t>Era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MO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997156"/>
              </p:ext>
            </p:extLst>
          </p:nvPr>
        </p:nvGraphicFramePr>
        <p:xfrm>
          <a:off x="457200" y="1295400"/>
          <a:ext cx="8382000" cy="4587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1776-1880</a:t>
                      </a:r>
                    </a:p>
                    <a:p>
                      <a:r>
                        <a:rPr lang="en-US" dirty="0" smtClean="0"/>
                        <a:t>Early Concept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1880-1910</a:t>
                      </a:r>
                    </a:p>
                    <a:p>
                      <a:r>
                        <a:rPr lang="en-US" dirty="0" smtClean="0"/>
                        <a:t>Scientific</a:t>
                      </a:r>
                      <a:r>
                        <a:rPr lang="en-US" baseline="0" dirty="0" smtClean="0"/>
                        <a:t> Approach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1910-1980</a:t>
                      </a:r>
                    </a:p>
                    <a:p>
                      <a:r>
                        <a:rPr lang="en-US" dirty="0" smtClean="0"/>
                        <a:t>Mass Production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1980-1995</a:t>
                      </a:r>
                    </a:p>
                    <a:p>
                      <a:r>
                        <a:rPr lang="en-US" dirty="0" smtClean="0"/>
                        <a:t>Lean Production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1995-2010</a:t>
                      </a:r>
                    </a:p>
                    <a:p>
                      <a:r>
                        <a:rPr lang="en-US" dirty="0" smtClean="0"/>
                        <a:t>Mass Customization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Labor Specialization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Gantt Charts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Moving Assembly Line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Just</a:t>
                      </a:r>
                      <a:r>
                        <a:rPr lang="en-US" baseline="0" dirty="0" smtClean="0"/>
                        <a:t> in Time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Globalization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Standardized Parts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Motion &amp;</a:t>
                      </a:r>
                      <a:r>
                        <a:rPr lang="en-US" baseline="0" dirty="0" smtClean="0"/>
                        <a:t> Time Studies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Smapling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 Commerce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 Order Quantity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Electronic Data Interchange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ERP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Queuing Theory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Linear Programming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TQM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Organization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Baldrige</a:t>
                      </a:r>
                      <a:r>
                        <a:rPr lang="en-US" baseline="0" dirty="0" smtClean="0"/>
                        <a:t> Award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Build</a:t>
                      </a:r>
                      <a:r>
                        <a:rPr lang="en-US" baseline="0" dirty="0" smtClean="0"/>
                        <a:t> to Order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Empowerment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etc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Kanbans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73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5791200" cy="1143000"/>
          </a:xfrm>
        </p:spPr>
        <p:txBody>
          <a:bodyPr/>
          <a:lstStyle/>
          <a:p>
            <a:r>
              <a:rPr lang="en-US" dirty="0" err="1" smtClean="0"/>
              <a:t>Produktivitas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800600"/>
          </a:xfrm>
        </p:spPr>
        <p:txBody>
          <a:bodyPr/>
          <a:lstStyle/>
          <a:p>
            <a:r>
              <a:rPr lang="en-US" b="1" dirty="0" err="1" smtClean="0"/>
              <a:t>Produktivitas</a:t>
            </a:r>
            <a:r>
              <a:rPr lang="en-US" b="1" dirty="0" smtClean="0"/>
              <a:t> ?</a:t>
            </a:r>
          </a:p>
          <a:p>
            <a:pPr lvl="1"/>
            <a:r>
              <a:rPr lang="en-US" sz="2400" dirty="0" err="1" smtClean="0"/>
              <a:t>Rasio</a:t>
            </a:r>
            <a:r>
              <a:rPr lang="en-US" sz="2400" dirty="0" smtClean="0"/>
              <a:t>/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output (O) </a:t>
            </a:r>
            <a:r>
              <a:rPr lang="en-US" sz="2400" dirty="0" err="1" smtClean="0"/>
              <a:t>dan</a:t>
            </a:r>
            <a:r>
              <a:rPr lang="en-US" sz="2400" dirty="0" smtClean="0"/>
              <a:t> input (I)</a:t>
            </a:r>
          </a:p>
          <a:p>
            <a:r>
              <a:rPr lang="en-US" b="1" dirty="0" err="1" smtClean="0"/>
              <a:t>Bagaimana</a:t>
            </a:r>
            <a:r>
              <a:rPr lang="en-US" b="1" dirty="0" smtClean="0"/>
              <a:t>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produktivitas</a:t>
            </a:r>
            <a:r>
              <a:rPr lang="en-US" b="1" dirty="0" smtClean="0"/>
              <a:t> ?</a:t>
            </a:r>
          </a:p>
          <a:p>
            <a:pPr lvl="1"/>
            <a:r>
              <a:rPr lang="en-US" sz="2400" dirty="0" smtClean="0"/>
              <a:t> I 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O </a:t>
            </a:r>
            <a:r>
              <a:rPr lang="en-US" sz="2400" dirty="0" err="1" smtClean="0">
                <a:sym typeface="Wingdings" pitchFamily="2" charset="2"/>
              </a:rPr>
              <a:t>meningkat</a:t>
            </a:r>
            <a:r>
              <a:rPr lang="en-US" sz="2400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O </a:t>
            </a:r>
            <a:r>
              <a:rPr lang="en-US" sz="2400" dirty="0" err="1" smtClean="0">
                <a:sym typeface="Wingdings" pitchFamily="2" charset="2"/>
              </a:rPr>
              <a:t>tetap</a:t>
            </a:r>
            <a:r>
              <a:rPr lang="en-US" sz="2400" dirty="0" smtClean="0">
                <a:sym typeface="Wingdings" pitchFamily="2" charset="2"/>
              </a:rPr>
              <a:t>  I  </a:t>
            </a:r>
            <a:r>
              <a:rPr lang="en-US" sz="2400" dirty="0" err="1" smtClean="0">
                <a:sym typeface="Wingdings" pitchFamily="2" charset="2"/>
              </a:rPr>
              <a:t>menurun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b="1" dirty="0" err="1" smtClean="0">
                <a:sym typeface="Wingdings" pitchFamily="2" charset="2"/>
              </a:rPr>
              <a:t>Produktivitas</a:t>
            </a:r>
            <a:r>
              <a:rPr lang="en-US" b="1" dirty="0" smtClean="0">
                <a:sym typeface="Wingdings" pitchFamily="2" charset="2"/>
              </a:rPr>
              <a:t> ↑ </a:t>
            </a:r>
            <a:r>
              <a:rPr lang="en-US" b="1" dirty="0" err="1" smtClean="0">
                <a:sym typeface="Wingdings" pitchFamily="2" charset="2"/>
              </a:rPr>
              <a:t>Efisiensi</a:t>
            </a:r>
            <a:r>
              <a:rPr lang="en-US" b="1" dirty="0" smtClean="0">
                <a:sym typeface="Wingdings" pitchFamily="2" charset="2"/>
              </a:rPr>
              <a:t> ↑</a:t>
            </a:r>
          </a:p>
          <a:p>
            <a:r>
              <a:rPr lang="en-US" b="1" dirty="0" err="1" smtClean="0">
                <a:sym typeface="Wingdings" pitchFamily="2" charset="2"/>
              </a:rPr>
              <a:t>Pengukuran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produktivitas</a:t>
            </a:r>
            <a:r>
              <a:rPr lang="en-US" b="1" dirty="0" smtClean="0">
                <a:sym typeface="Wingdings" pitchFamily="2" charset="2"/>
              </a:rPr>
              <a:t> :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457200" lvl="1" indent="0">
              <a:buNone/>
            </a:pPr>
            <a:r>
              <a:rPr lang="en-US" dirty="0" err="1" smtClean="0">
                <a:sym typeface="Wingdings" pitchFamily="2" charset="2"/>
              </a:rPr>
              <a:t>Produktivitas</a:t>
            </a:r>
            <a:r>
              <a:rPr lang="en-US" dirty="0" smtClean="0">
                <a:sym typeface="Wingdings" pitchFamily="2" charset="2"/>
              </a:rPr>
              <a:t> = </a:t>
            </a:r>
            <a:r>
              <a:rPr lang="en-US" dirty="0" err="1" smtClean="0">
                <a:sym typeface="Wingdings" pitchFamily="2" charset="2"/>
              </a:rPr>
              <a:t>satuan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diproduksi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satuan</a:t>
            </a:r>
            <a:r>
              <a:rPr lang="en-US" dirty="0" smtClean="0">
                <a:sym typeface="Wingdings" pitchFamily="2" charset="2"/>
              </a:rPr>
              <a:t> input </a:t>
            </a:r>
            <a:r>
              <a:rPr lang="en-US" dirty="0" err="1" smtClean="0">
                <a:sym typeface="Wingdings" pitchFamily="2" charset="2"/>
              </a:rPr>
              <a:t>sumber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daya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887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300</TotalTime>
  <Words>634</Words>
  <Application>Microsoft Office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Manajemen Operasi</vt:lpstr>
      <vt:lpstr>Pemahaman mengenai  Manajemen Operasi</vt:lpstr>
      <vt:lpstr>Pemahaman mengenai  Manajemen Operasi</vt:lpstr>
      <vt:lpstr>Barang Vs Jasa</vt:lpstr>
      <vt:lpstr>PowerPoint Presentation</vt:lpstr>
      <vt:lpstr>Mengapa Manajemen Operasi ?</vt:lpstr>
      <vt:lpstr>Mengapa Manajemen Operasi ?</vt:lpstr>
      <vt:lpstr>Era penting dalam MO</vt:lpstr>
      <vt:lpstr>Produktivitas</vt:lpstr>
      <vt:lpstr>Pengukuran Produktivitas</vt:lpstr>
      <vt:lpstr>Tantangan : Mengukur produktivitas sektor jasa</vt:lpstr>
      <vt:lpstr>Variabel Produktivitas</vt:lpstr>
      <vt:lpstr>Etika dan  tanggung jawab sosial</vt:lpstr>
      <vt:lpstr>Suplemen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OPERASI</dc:title>
  <dc:creator>user</dc:creator>
  <cp:lastModifiedBy>user</cp:lastModifiedBy>
  <cp:revision>35</cp:revision>
  <dcterms:created xsi:type="dcterms:W3CDTF">2006-08-16T00:00:00Z</dcterms:created>
  <dcterms:modified xsi:type="dcterms:W3CDTF">2014-03-04T06:50:41Z</dcterms:modified>
</cp:coreProperties>
</file>